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F0EA3CC-A9A9-4979-8014-F9B0AEC4C629}" type="datetimeFigureOut">
              <a:rPr lang="ru-RU" smtClean="0"/>
              <a:t>01.08.2022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1554142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0EA3CC-A9A9-4979-8014-F9B0AEC4C629}" type="datetimeFigureOut">
              <a:rPr lang="ru-RU" smtClean="0"/>
              <a:t>01.08.2022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2326909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0EA3CC-A9A9-4979-8014-F9B0AEC4C629}" type="datetimeFigureOut">
              <a:rPr lang="ru-RU" smtClean="0"/>
              <a:t>01.08.2022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341745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0EA3CC-A9A9-4979-8014-F9B0AEC4C629}" type="datetimeFigureOut">
              <a:rPr lang="ru-RU" smtClean="0"/>
              <a:t>01.08.2022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446347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F0EA3CC-A9A9-4979-8014-F9B0AEC4C629}" type="datetimeFigureOut">
              <a:rPr lang="ru-RU" smtClean="0"/>
              <a:t>01.08.2022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3581568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F0EA3CC-A9A9-4979-8014-F9B0AEC4C629}" type="datetimeFigureOut">
              <a:rPr lang="ru-RU" smtClean="0"/>
              <a:t>01.08.2022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127413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F0EA3CC-A9A9-4979-8014-F9B0AEC4C629}" type="datetimeFigureOut">
              <a:rPr lang="ru-RU" smtClean="0"/>
              <a:t>01.08.2022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2210091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F0EA3CC-A9A9-4979-8014-F9B0AEC4C629}" type="datetimeFigureOut">
              <a:rPr lang="ru-RU" smtClean="0"/>
              <a:t>01.08.2022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2934364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F0EA3CC-A9A9-4979-8014-F9B0AEC4C629}" type="datetimeFigureOut">
              <a:rPr lang="ru-RU" smtClean="0"/>
              <a:t>01.08.2022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1866556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0EA3CC-A9A9-4979-8014-F9B0AEC4C629}" type="datetimeFigureOut">
              <a:rPr lang="ru-RU" smtClean="0"/>
              <a:t>01.08.2022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367779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0EA3CC-A9A9-4979-8014-F9B0AEC4C629}" type="datetimeFigureOut">
              <a:rPr lang="ru-RU" smtClean="0"/>
              <a:t>01.08.2022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98F4411-9906-4CD2-862D-85F967114BFC}" type="slidenum">
              <a:rPr lang="ru-RU" smtClean="0"/>
              <a:t>‹#›</a:t>
            </a:fld>
            <a:endParaRPr lang="ru-RU"/>
          </a:p>
        </p:txBody>
      </p:sp>
    </p:spTree>
    <p:extLst>
      <p:ext uri="{BB962C8B-B14F-4D97-AF65-F5344CB8AC3E}">
        <p14:creationId xmlns:p14="http://schemas.microsoft.com/office/powerpoint/2010/main" val="1328009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0EA3CC-A9A9-4979-8014-F9B0AEC4C629}" type="datetimeFigureOut">
              <a:rPr lang="ru-RU" smtClean="0"/>
              <a:t>01.08.2022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8F4411-9906-4CD2-862D-85F967114BFC}" type="slidenum">
              <a:rPr lang="ru-RU" smtClean="0"/>
              <a:t>‹#›</a:t>
            </a:fld>
            <a:endParaRPr lang="ru-RU"/>
          </a:p>
        </p:txBody>
      </p:sp>
    </p:spTree>
    <p:extLst>
      <p:ext uri="{BB962C8B-B14F-4D97-AF65-F5344CB8AC3E}">
        <p14:creationId xmlns:p14="http://schemas.microsoft.com/office/powerpoint/2010/main" val="2512071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1"/>
            <a:ext cx="12192001" cy="6743701"/>
          </a:xfrm>
          <a:prstGeom prst="rect">
            <a:avLst/>
          </a:prstGeom>
        </p:spPr>
      </p:pic>
      <p:pic>
        <p:nvPicPr>
          <p:cNvPr id="8" name="Рисунок 7"/>
          <p:cNvPicPr>
            <a:picLocks noChangeAspect="1"/>
          </p:cNvPicPr>
          <p:nvPr/>
        </p:nvPicPr>
        <p:blipFill>
          <a:blip r:embed="rId3"/>
          <a:stretch>
            <a:fillRect/>
          </a:stretch>
        </p:blipFill>
        <p:spPr>
          <a:xfrm>
            <a:off x="148083" y="156056"/>
            <a:ext cx="2106385" cy="1748464"/>
          </a:xfrm>
          <a:prstGeom prst="rect">
            <a:avLst/>
          </a:prstGeom>
        </p:spPr>
      </p:pic>
    </p:spTree>
    <p:extLst>
      <p:ext uri="{BB962C8B-B14F-4D97-AF65-F5344CB8AC3E}">
        <p14:creationId xmlns:p14="http://schemas.microsoft.com/office/powerpoint/2010/main" val="2397886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0" y="22268"/>
            <a:ext cx="12192000" cy="6835732"/>
          </a:xfrm>
          <a:prstGeom prst="rect">
            <a:avLst/>
          </a:prstGeom>
        </p:spPr>
      </p:pic>
      <p:sp>
        <p:nvSpPr>
          <p:cNvPr id="5" name="Прямоугольник 4"/>
          <p:cNvSpPr/>
          <p:nvPr/>
        </p:nvSpPr>
        <p:spPr>
          <a:xfrm>
            <a:off x="2841173" y="876691"/>
            <a:ext cx="8294914" cy="584775"/>
          </a:xfrm>
          <a:prstGeom prst="rect">
            <a:avLst/>
          </a:prstGeom>
        </p:spPr>
        <p:txBody>
          <a:bodyPr wrap="square">
            <a:spAutoFit/>
          </a:bodyPr>
          <a:lstStyle/>
          <a:p>
            <a:r>
              <a:rPr lang="ru-RU" sz="3200" dirty="0" smtClean="0">
                <a:solidFill>
                  <a:schemeClr val="accent6">
                    <a:lumMod val="40000"/>
                    <a:lumOff val="60000"/>
                  </a:schemeClr>
                </a:solidFill>
                <a:latin typeface="Gungsuh" panose="02030600000101010101" pitchFamily="18" charset="-127"/>
                <a:ea typeface="Gungsuh" panose="02030600000101010101" pitchFamily="18" charset="-127"/>
              </a:rPr>
              <a:t>Восход солнца в Феодосии</a:t>
            </a:r>
            <a:endParaRPr lang="ru-RU" sz="3200" dirty="0">
              <a:solidFill>
                <a:schemeClr val="accent6">
                  <a:lumMod val="40000"/>
                  <a:lumOff val="60000"/>
                </a:schemeClr>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4156275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0" y="61578"/>
            <a:ext cx="12192000" cy="6796421"/>
          </a:xfrm>
          <a:prstGeom prst="rect">
            <a:avLst/>
          </a:prstGeom>
        </p:spPr>
      </p:pic>
      <p:sp>
        <p:nvSpPr>
          <p:cNvPr id="5" name="Прямоугольник 4"/>
          <p:cNvSpPr/>
          <p:nvPr/>
        </p:nvSpPr>
        <p:spPr>
          <a:xfrm>
            <a:off x="1828801" y="489297"/>
            <a:ext cx="9327847" cy="1077218"/>
          </a:xfrm>
          <a:prstGeom prst="rect">
            <a:avLst/>
          </a:prstGeom>
        </p:spPr>
        <p:txBody>
          <a:bodyPr wrap="square">
            <a:spAutoFit/>
          </a:bodyPr>
          <a:lstStyle/>
          <a:p>
            <a:r>
              <a:rPr lang="ru-RU" sz="3200" dirty="0" smtClean="0">
                <a:solidFill>
                  <a:srgbClr val="00B0F0"/>
                </a:solidFill>
                <a:latin typeface="Gungsuh" panose="02030600000101010101" pitchFamily="18" charset="-127"/>
                <a:ea typeface="Gungsuh" panose="02030600000101010101" pitchFamily="18" charset="-127"/>
              </a:rPr>
              <a:t>"Вид на крутой скалистый берег и бурное море на закате"</a:t>
            </a:r>
            <a:endParaRPr lang="ru-RU" sz="3200" dirty="0">
              <a:solidFill>
                <a:srgbClr val="00B0F0"/>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1704206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 y="-48738"/>
            <a:ext cx="12192000" cy="6906737"/>
          </a:xfrm>
          <a:prstGeom prst="rect">
            <a:avLst/>
          </a:prstGeom>
        </p:spPr>
      </p:pic>
      <p:sp>
        <p:nvSpPr>
          <p:cNvPr id="5" name="Прямоугольник 4"/>
          <p:cNvSpPr/>
          <p:nvPr/>
        </p:nvSpPr>
        <p:spPr>
          <a:xfrm>
            <a:off x="1355271" y="669471"/>
            <a:ext cx="7788729" cy="5970865"/>
          </a:xfrm>
          <a:prstGeom prst="rect">
            <a:avLst/>
          </a:prstGeom>
        </p:spPr>
        <p:txBody>
          <a:bodyPr wrap="square">
            <a:spAutoFit/>
          </a:bodyPr>
          <a:lstStyle/>
          <a:p>
            <a:endParaRPr lang="ru-RU" dirty="0" smtClean="0"/>
          </a:p>
          <a:p>
            <a:r>
              <a:rPr lang="ru-RU" sz="2800" dirty="0" smtClean="0">
                <a:solidFill>
                  <a:srgbClr val="FF0000"/>
                </a:solidFill>
                <a:latin typeface="Gungsuh" panose="02030600000101010101" pitchFamily="18" charset="-127"/>
                <a:ea typeface="Gungsuh" panose="02030600000101010101" pitchFamily="18" charset="-127"/>
              </a:rPr>
              <a:t>"Человек, не одаренный памятью, сохраняющей впечатления живой природы, может быть отличным копировальщиком, живым фотографическим аппаратом, но истинным художником — никогда. Движения живых стихий неуловимы для кисти: писать молнию, порыв ветра, всплеск волны немыслимо с натуры</a:t>
            </a:r>
            <a:r>
              <a:rPr lang="ru-RU" sz="2800" dirty="0" smtClean="0">
                <a:solidFill>
                  <a:srgbClr val="FF0000"/>
                </a:solidFill>
                <a:latin typeface="Gungsuh" panose="02030600000101010101" pitchFamily="18" charset="-127"/>
                <a:ea typeface="Gungsuh" panose="02030600000101010101" pitchFamily="18" charset="-127"/>
              </a:rPr>
              <a:t>.»</a:t>
            </a:r>
          </a:p>
          <a:p>
            <a:endParaRPr lang="ru-RU" sz="2800" dirty="0">
              <a:solidFill>
                <a:srgbClr val="FF0000"/>
              </a:solidFill>
              <a:latin typeface="Gungsuh" panose="02030600000101010101" pitchFamily="18" charset="-127"/>
              <a:ea typeface="Gungsuh" panose="02030600000101010101" pitchFamily="18" charset="-127"/>
            </a:endParaRPr>
          </a:p>
          <a:p>
            <a:r>
              <a:rPr lang="ru-RU" sz="2800" dirty="0" smtClean="0">
                <a:solidFill>
                  <a:srgbClr val="FF0000"/>
                </a:solidFill>
                <a:latin typeface="Gungsuh" panose="02030600000101010101" pitchFamily="18" charset="-127"/>
                <a:ea typeface="Gungsuh" panose="02030600000101010101" pitchFamily="18" charset="-127"/>
              </a:rPr>
              <a:t>                                 И. К. Айвазовский</a:t>
            </a:r>
          </a:p>
          <a:p>
            <a:r>
              <a:rPr lang="ru-RU" sz="2800" dirty="0">
                <a:solidFill>
                  <a:srgbClr val="FF0000"/>
                </a:solidFill>
                <a:latin typeface="Gungsuh" panose="02030600000101010101" pitchFamily="18" charset="-127"/>
                <a:ea typeface="Gungsuh" panose="02030600000101010101" pitchFamily="18" charset="-127"/>
              </a:rPr>
              <a:t> </a:t>
            </a:r>
            <a:r>
              <a:rPr lang="ru-RU" sz="2800" dirty="0" smtClean="0">
                <a:solidFill>
                  <a:srgbClr val="FF0000"/>
                </a:solidFill>
                <a:latin typeface="Gungsuh" panose="02030600000101010101" pitchFamily="18" charset="-127"/>
                <a:ea typeface="Gungsuh" panose="02030600000101010101" pitchFamily="18" charset="-127"/>
              </a:rPr>
              <a:t>                                </a:t>
            </a:r>
            <a:endParaRPr lang="ru-RU" sz="2800" dirty="0">
              <a:solidFill>
                <a:srgbClr val="FF0000"/>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759608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 y="7719"/>
            <a:ext cx="12191999" cy="6850281"/>
          </a:xfrm>
          <a:prstGeom prst="rect">
            <a:avLst/>
          </a:prstGeom>
        </p:spPr>
      </p:pic>
      <p:sp>
        <p:nvSpPr>
          <p:cNvPr id="5" name="Прямоугольник 4"/>
          <p:cNvSpPr/>
          <p:nvPr/>
        </p:nvSpPr>
        <p:spPr>
          <a:xfrm>
            <a:off x="304800" y="365126"/>
            <a:ext cx="4498427" cy="5355312"/>
          </a:xfrm>
          <a:prstGeom prst="rect">
            <a:avLst/>
          </a:prstGeom>
        </p:spPr>
        <p:txBody>
          <a:bodyPr wrap="square">
            <a:spAutoFit/>
          </a:bodyPr>
          <a:lstStyle/>
          <a:p>
            <a:endParaRPr lang="ru-RU" dirty="0" smtClean="0">
              <a:solidFill>
                <a:srgbClr val="FF0000"/>
              </a:solidFill>
              <a:latin typeface="Gungsuh" panose="02030600000101010101" pitchFamily="18" charset="-127"/>
              <a:ea typeface="Gungsuh" panose="02030600000101010101" pitchFamily="18" charset="-127"/>
            </a:endParaRPr>
          </a:p>
          <a:p>
            <a:endParaRPr lang="ru-RU" dirty="0" smtClean="0">
              <a:solidFill>
                <a:srgbClr val="FF0000"/>
              </a:solidFill>
              <a:latin typeface="Gungsuh" panose="02030600000101010101" pitchFamily="18" charset="-127"/>
              <a:ea typeface="Gungsuh" panose="02030600000101010101" pitchFamily="18" charset="-127"/>
            </a:endParaRPr>
          </a:p>
          <a:p>
            <a:r>
              <a:rPr lang="ru-RU" dirty="0" smtClean="0">
                <a:solidFill>
                  <a:srgbClr val="FF0000"/>
                </a:solidFill>
                <a:latin typeface="Gungsuh" panose="02030600000101010101" pitchFamily="18" charset="-127"/>
                <a:ea typeface="Gungsuh" panose="02030600000101010101" pitchFamily="18" charset="-127"/>
              </a:rPr>
              <a:t>На </a:t>
            </a:r>
            <a:r>
              <a:rPr lang="ru-RU" dirty="0">
                <a:solidFill>
                  <a:srgbClr val="FF0000"/>
                </a:solidFill>
                <a:latin typeface="Gungsuh" panose="02030600000101010101" pitchFamily="18" charset="-127"/>
                <a:ea typeface="Gungsuh" panose="02030600000101010101" pitchFamily="18" charset="-127"/>
              </a:rPr>
              <a:t>картине твоей вижу луну с ее золотом и серебром, стоящую над морем, в нем отражающуюся. Поверхность моря, на которую легкий ветерок нагоняет трепетную зыбь, кажется полем искорок… Прости мне, великий художник, если я ошибся, приняв картину за действительность, но работа твоя очаровала меня, и восторг овладел мною. Искусство твое вечно и могущественно, потому что тебя вдохновляет гений». </a:t>
            </a:r>
          </a:p>
          <a:p>
            <a:r>
              <a:rPr lang="ru-RU" dirty="0" smtClean="0">
                <a:solidFill>
                  <a:srgbClr val="FF0000"/>
                </a:solidFill>
                <a:latin typeface="Gungsuh" panose="02030600000101010101" pitchFamily="18" charset="-127"/>
                <a:ea typeface="Gungsuh" panose="02030600000101010101" pitchFamily="18" charset="-127"/>
              </a:rPr>
              <a:t>                                             </a:t>
            </a:r>
          </a:p>
          <a:p>
            <a:pPr algn="r"/>
            <a:r>
              <a:rPr lang="ru-RU" dirty="0">
                <a:solidFill>
                  <a:srgbClr val="FF0000"/>
                </a:solidFill>
                <a:latin typeface="Gungsuh" panose="02030600000101010101" pitchFamily="18" charset="-127"/>
                <a:ea typeface="Gungsuh" panose="02030600000101010101" pitchFamily="18" charset="-127"/>
              </a:rPr>
              <a:t> </a:t>
            </a:r>
            <a:r>
              <a:rPr lang="ru-RU" dirty="0" smtClean="0">
                <a:solidFill>
                  <a:srgbClr val="FF0000"/>
                </a:solidFill>
                <a:latin typeface="Gungsuh" panose="02030600000101010101" pitchFamily="18" charset="-127"/>
                <a:ea typeface="Gungsuh" panose="02030600000101010101" pitchFamily="18" charset="-127"/>
              </a:rPr>
              <a:t>                                                             Уильям </a:t>
            </a:r>
            <a:r>
              <a:rPr lang="ru-RU" dirty="0">
                <a:solidFill>
                  <a:srgbClr val="FF0000"/>
                </a:solidFill>
                <a:latin typeface="Gungsuh" panose="02030600000101010101" pitchFamily="18" charset="-127"/>
                <a:ea typeface="Gungsuh" panose="02030600000101010101" pitchFamily="18" charset="-127"/>
              </a:rPr>
              <a:t>Тернер</a:t>
            </a:r>
          </a:p>
        </p:txBody>
      </p:sp>
      <p:pic>
        <p:nvPicPr>
          <p:cNvPr id="6" name="Рисунок 5"/>
          <p:cNvPicPr>
            <a:picLocks noChangeAspect="1"/>
          </p:cNvPicPr>
          <p:nvPr/>
        </p:nvPicPr>
        <p:blipFill>
          <a:blip r:embed="rId3"/>
          <a:stretch>
            <a:fillRect/>
          </a:stretch>
        </p:blipFill>
        <p:spPr>
          <a:xfrm>
            <a:off x="5150243" y="472965"/>
            <a:ext cx="6818174" cy="5948856"/>
          </a:xfrm>
          <a:prstGeom prst="rect">
            <a:avLst/>
          </a:prstGeom>
        </p:spPr>
      </p:pic>
    </p:spTree>
    <p:extLst>
      <p:ext uri="{BB962C8B-B14F-4D97-AF65-F5344CB8AC3E}">
        <p14:creationId xmlns:p14="http://schemas.microsoft.com/office/powerpoint/2010/main" val="3003563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 y="0"/>
            <a:ext cx="12192000" cy="6858000"/>
          </a:xfrm>
          <a:prstGeom prst="rect">
            <a:avLst/>
          </a:prstGeom>
        </p:spPr>
      </p:pic>
      <p:sp>
        <p:nvSpPr>
          <p:cNvPr id="5" name="Прямоугольник 4"/>
          <p:cNvSpPr/>
          <p:nvPr/>
        </p:nvSpPr>
        <p:spPr>
          <a:xfrm>
            <a:off x="462456" y="641131"/>
            <a:ext cx="8166538" cy="5324535"/>
          </a:xfrm>
          <a:prstGeom prst="rect">
            <a:avLst/>
          </a:prstGeom>
        </p:spPr>
        <p:txBody>
          <a:bodyPr wrap="square">
            <a:spAutoFit/>
          </a:bodyPr>
          <a:lstStyle/>
          <a:p>
            <a:r>
              <a:rPr lang="ru-RU" sz="2000" dirty="0">
                <a:solidFill>
                  <a:srgbClr val="FF0000"/>
                </a:solidFill>
                <a:latin typeface="Gungsuh" panose="02030600000101010101" pitchFamily="18" charset="-127"/>
                <a:ea typeface="Gungsuh" panose="02030600000101010101" pitchFamily="18" charset="-127"/>
              </a:rPr>
              <a:t>Каждый человек стремится к прекрасному. Произведения живописи приносит </a:t>
            </a:r>
            <a:r>
              <a:rPr lang="ru-RU" sz="2000" smtClean="0">
                <a:solidFill>
                  <a:srgbClr val="FF0000"/>
                </a:solidFill>
                <a:latin typeface="Gungsuh" panose="02030600000101010101" pitchFamily="18" charset="-127"/>
                <a:ea typeface="Gungsuh" panose="02030600000101010101" pitchFamily="18" charset="-127"/>
              </a:rPr>
              <a:t>эстэтическое</a:t>
            </a:r>
            <a:r>
              <a:rPr lang="ru-RU" sz="2000" dirty="0" smtClean="0">
                <a:solidFill>
                  <a:srgbClr val="FF0000"/>
                </a:solidFill>
                <a:latin typeface="Gungsuh" panose="02030600000101010101" pitchFamily="18" charset="-127"/>
                <a:ea typeface="Gungsuh" panose="02030600000101010101" pitchFamily="18" charset="-127"/>
              </a:rPr>
              <a:t> </a:t>
            </a:r>
            <a:r>
              <a:rPr lang="ru-RU" sz="2000" dirty="0">
                <a:solidFill>
                  <a:srgbClr val="FF0000"/>
                </a:solidFill>
                <a:latin typeface="Gungsuh" panose="02030600000101010101" pitchFamily="18" charset="-127"/>
                <a:ea typeface="Gungsuh" panose="02030600000101010101" pitchFamily="18" charset="-127"/>
              </a:rPr>
              <a:t>удовольствие и оказывает огромное влияние на человека. Картины написанные маслом на холсте улучшают психоэмоциональное состояние человека. Глядя на картины избавляет нас от тревоги, стресса и </a:t>
            </a:r>
            <a:r>
              <a:rPr lang="ru-RU" sz="2000" dirty="0" smtClean="0">
                <a:solidFill>
                  <a:srgbClr val="FF0000"/>
                </a:solidFill>
                <a:latin typeface="Gungsuh" panose="02030600000101010101" pitchFamily="18" charset="-127"/>
                <a:ea typeface="Gungsuh" panose="02030600000101010101" pitchFamily="18" charset="-127"/>
              </a:rPr>
              <a:t>депрессии</a:t>
            </a:r>
            <a:r>
              <a:rPr lang="ru-RU" sz="2000" dirty="0">
                <a:solidFill>
                  <a:srgbClr val="FF0000"/>
                </a:solidFill>
                <a:latin typeface="Gungsuh" panose="02030600000101010101" pitchFamily="18" charset="-127"/>
                <a:ea typeface="Gungsuh" panose="02030600000101010101" pitchFamily="18" charset="-127"/>
              </a:rPr>
              <a:t>. Художник вкладывает в картину мысли, чувства, настроение, любовь, доброту, искренность и все эти эмоции будет дарить окружающим. Оказывается, что созерцая картины художников, можно получить такие эмоции, которые присутствуют при влюбленности. К тому же, создание и созерцание картин способствует саморазвитию и самосовершенствованию, прививает любовь к прекрасному. Развивает эстетическое чутье. Развивает способность к сопереживанию. Помогает развить свои лучшие стороны.</a:t>
            </a:r>
          </a:p>
        </p:txBody>
      </p:sp>
    </p:spTree>
    <p:extLst>
      <p:ext uri="{BB962C8B-B14F-4D97-AF65-F5344CB8AC3E}">
        <p14:creationId xmlns:p14="http://schemas.microsoft.com/office/powerpoint/2010/main" val="391059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 y="-48738"/>
            <a:ext cx="12192000" cy="6906737"/>
          </a:xfrm>
          <a:prstGeom prst="rect">
            <a:avLst/>
          </a:prstGeom>
        </p:spPr>
      </p:pic>
      <p:sp>
        <p:nvSpPr>
          <p:cNvPr id="5" name="Прямоугольник 4"/>
          <p:cNvSpPr/>
          <p:nvPr/>
        </p:nvSpPr>
        <p:spPr>
          <a:xfrm>
            <a:off x="2924855" y="1163642"/>
            <a:ext cx="5898697" cy="4154984"/>
          </a:xfrm>
          <a:prstGeom prst="rect">
            <a:avLst/>
          </a:prstGeom>
        </p:spPr>
        <p:txBody>
          <a:bodyPr wrap="square">
            <a:spAutoFit/>
          </a:bodyPr>
          <a:lstStyle/>
          <a:p>
            <a:r>
              <a:rPr lang="ru-RU" sz="2400" dirty="0" smtClean="0">
                <a:solidFill>
                  <a:srgbClr val="FF0000"/>
                </a:solidFill>
                <a:latin typeface="Gungsuh" panose="02030600000101010101" pitchFamily="18" charset="-127"/>
                <a:ea typeface="Gungsuh" panose="02030600000101010101" pitchFamily="18" charset="-127"/>
              </a:rPr>
              <a:t>Иван Константинович Айвазовский (1817–1900 гг.) – великий русский художник армянского происхождения. Он был меценатом, а также почетным членом римской, парижской и амстердамской Академий художеств. Наиболее известен как художник-маринист, автор картин на морскую и военную тематику. </a:t>
            </a:r>
            <a:endParaRPr lang="ru-RU" sz="2400" dirty="0">
              <a:solidFill>
                <a:srgbClr val="FF0000"/>
              </a:solidFill>
              <a:latin typeface="Gungsuh" panose="02030600000101010101" pitchFamily="18" charset="-127"/>
              <a:ea typeface="Gungsuh" panose="02030600000101010101" pitchFamily="18" charset="-127"/>
            </a:endParaRPr>
          </a:p>
        </p:txBody>
      </p:sp>
      <p:pic>
        <p:nvPicPr>
          <p:cNvPr id="6" name="Рисунок 5"/>
          <p:cNvPicPr>
            <a:picLocks noChangeAspect="1"/>
          </p:cNvPicPr>
          <p:nvPr/>
        </p:nvPicPr>
        <p:blipFill>
          <a:blip r:embed="rId3"/>
          <a:stretch>
            <a:fillRect/>
          </a:stretch>
        </p:blipFill>
        <p:spPr>
          <a:xfrm>
            <a:off x="195943" y="1690688"/>
            <a:ext cx="2563586" cy="3109911"/>
          </a:xfrm>
          <a:prstGeom prst="rect">
            <a:avLst/>
          </a:prstGeom>
        </p:spPr>
      </p:pic>
    </p:spTree>
    <p:extLst>
      <p:ext uri="{BB962C8B-B14F-4D97-AF65-F5344CB8AC3E}">
        <p14:creationId xmlns:p14="http://schemas.microsoft.com/office/powerpoint/2010/main" val="3637900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 y="-48738"/>
            <a:ext cx="12192000" cy="6906749"/>
          </a:xfrm>
          <a:prstGeom prst="rect">
            <a:avLst/>
          </a:prstGeom>
        </p:spPr>
      </p:pic>
      <p:sp>
        <p:nvSpPr>
          <p:cNvPr id="5" name="Прямоугольник 4"/>
          <p:cNvSpPr/>
          <p:nvPr/>
        </p:nvSpPr>
        <p:spPr>
          <a:xfrm>
            <a:off x="576944" y="4005376"/>
            <a:ext cx="7783286" cy="2308324"/>
          </a:xfrm>
          <a:prstGeom prst="rect">
            <a:avLst/>
          </a:prstGeom>
        </p:spPr>
        <p:txBody>
          <a:bodyPr wrap="square">
            <a:spAutoFit/>
          </a:bodyPr>
          <a:lstStyle/>
          <a:p>
            <a:r>
              <a:rPr lang="ru-RU" sz="2400" dirty="0" smtClean="0">
                <a:solidFill>
                  <a:srgbClr val="FF0000"/>
                </a:solidFill>
                <a:latin typeface="Gungsuh" panose="02030600000101010101" pitchFamily="18" charset="-127"/>
                <a:ea typeface="Gungsuh" panose="02030600000101010101" pitchFamily="18" charset="-127"/>
              </a:rPr>
              <a:t>Настоящее имя художника – </a:t>
            </a:r>
            <a:r>
              <a:rPr lang="ru-RU" sz="2400" dirty="0" err="1" smtClean="0">
                <a:solidFill>
                  <a:srgbClr val="FF0000"/>
                </a:solidFill>
                <a:latin typeface="Gungsuh" panose="02030600000101010101" pitchFamily="18" charset="-127"/>
                <a:ea typeface="Gungsuh" panose="02030600000101010101" pitchFamily="18" charset="-127"/>
              </a:rPr>
              <a:t>Ованес</a:t>
            </a:r>
            <a:r>
              <a:rPr lang="ru-RU" sz="2400" dirty="0" smtClean="0">
                <a:solidFill>
                  <a:srgbClr val="FF0000"/>
                </a:solidFill>
                <a:latin typeface="Gungsuh" panose="02030600000101010101" pitchFamily="18" charset="-127"/>
                <a:ea typeface="Gungsuh" panose="02030600000101010101" pitchFamily="18" charset="-127"/>
              </a:rPr>
              <a:t> Айвазян. Отец будущего мастера, Константин (</a:t>
            </a:r>
            <a:r>
              <a:rPr lang="ru-RU" sz="2400" dirty="0" err="1" smtClean="0">
                <a:solidFill>
                  <a:srgbClr val="FF0000"/>
                </a:solidFill>
                <a:latin typeface="Gungsuh" panose="02030600000101010101" pitchFamily="18" charset="-127"/>
                <a:ea typeface="Gungsuh" panose="02030600000101010101" pitchFamily="18" charset="-127"/>
              </a:rPr>
              <a:t>Геворг</a:t>
            </a:r>
            <a:r>
              <a:rPr lang="ru-RU" sz="2400" dirty="0" smtClean="0">
                <a:solidFill>
                  <a:srgbClr val="FF0000"/>
                </a:solidFill>
                <a:latin typeface="Gungsuh" panose="02030600000101010101" pitchFamily="18" charset="-127"/>
                <a:ea typeface="Gungsuh" panose="02030600000101010101" pitchFamily="18" charset="-127"/>
              </a:rPr>
              <a:t>), армянин по происхождению, после переезда в Феодосию писал фамилию на польский манер: «</a:t>
            </a:r>
            <a:r>
              <a:rPr lang="ru-RU" sz="2400" dirty="0" err="1" smtClean="0">
                <a:solidFill>
                  <a:srgbClr val="FF0000"/>
                </a:solidFill>
                <a:latin typeface="Gungsuh" panose="02030600000101010101" pitchFamily="18" charset="-127"/>
                <a:ea typeface="Gungsuh" panose="02030600000101010101" pitchFamily="18" charset="-127"/>
              </a:rPr>
              <a:t>Гайвазовский</a:t>
            </a:r>
            <a:r>
              <a:rPr lang="ru-RU" sz="2400" dirty="0" smtClean="0">
                <a:solidFill>
                  <a:srgbClr val="FF0000"/>
                </a:solidFill>
                <a:latin typeface="Gungsuh" panose="02030600000101010101" pitchFamily="18" charset="-127"/>
                <a:ea typeface="Gungsuh" panose="02030600000101010101" pitchFamily="18" charset="-127"/>
              </a:rPr>
              <a:t>»</a:t>
            </a:r>
            <a:endParaRPr lang="ru-RU" sz="2400" dirty="0">
              <a:solidFill>
                <a:srgbClr val="FF0000"/>
              </a:solidFill>
              <a:latin typeface="Gungsuh" panose="02030600000101010101" pitchFamily="18" charset="-127"/>
              <a:ea typeface="Gungsuh" panose="02030600000101010101" pitchFamily="18" charset="-127"/>
            </a:endParaRPr>
          </a:p>
        </p:txBody>
      </p:sp>
      <p:pic>
        <p:nvPicPr>
          <p:cNvPr id="6" name="Рисунок 5"/>
          <p:cNvPicPr>
            <a:picLocks noChangeAspect="1"/>
          </p:cNvPicPr>
          <p:nvPr/>
        </p:nvPicPr>
        <p:blipFill>
          <a:blip r:embed="rId3"/>
          <a:stretch>
            <a:fillRect/>
          </a:stretch>
        </p:blipFill>
        <p:spPr>
          <a:xfrm>
            <a:off x="576943" y="571500"/>
            <a:ext cx="6104669" cy="3433876"/>
          </a:xfrm>
          <a:prstGeom prst="rect">
            <a:avLst/>
          </a:prstGeom>
        </p:spPr>
      </p:pic>
    </p:spTree>
    <p:extLst>
      <p:ext uri="{BB962C8B-B14F-4D97-AF65-F5344CB8AC3E}">
        <p14:creationId xmlns:p14="http://schemas.microsoft.com/office/powerpoint/2010/main" val="2128605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 y="-48738"/>
            <a:ext cx="12192000" cy="6906737"/>
          </a:xfrm>
          <a:prstGeom prst="rect">
            <a:avLst/>
          </a:prstGeom>
        </p:spPr>
      </p:pic>
      <p:sp>
        <p:nvSpPr>
          <p:cNvPr id="5" name="Прямоугольник 4"/>
          <p:cNvSpPr/>
          <p:nvPr/>
        </p:nvSpPr>
        <p:spPr>
          <a:xfrm>
            <a:off x="473529" y="588474"/>
            <a:ext cx="8670471" cy="5016758"/>
          </a:xfrm>
          <a:prstGeom prst="rect">
            <a:avLst/>
          </a:prstGeom>
        </p:spPr>
        <p:txBody>
          <a:bodyPr wrap="square">
            <a:spAutoFit/>
          </a:bodyPr>
          <a:lstStyle/>
          <a:p>
            <a:r>
              <a:rPr lang="ru-RU" sz="2000" dirty="0" smtClean="0">
                <a:solidFill>
                  <a:srgbClr val="FF0000"/>
                </a:solidFill>
                <a:latin typeface="Gungsuh" panose="02030600000101010101" pitchFamily="18" charset="-127"/>
                <a:ea typeface="Gungsuh" panose="02030600000101010101" pitchFamily="18" charset="-127"/>
              </a:rPr>
              <a:t>Один из мировых выдающихся художников маринистов Айвазовский Иван Константинович. Картины этого гениального живописца во все времена покоряют души ценителей искусства. Его творчество отличительно от других художников подобного стиля писания картин, что принесло ему необыкновенную мировую популярность. С раннего детства, родившийся в Крыму Айвазовский, влюблялся в море, проводя долгое время на его берегах. Он длительное время сидел на берегу Черного моря и всматривался в каждую деталь и любовался красотой морского пейзажа. Возможно, именно это в сочетании необычайного таланта, сделало его популярным в своем деле художником маринистом, чем известен Айвазовский Иван Константинович. За все время своего творчества он написал около 1000 картин. На всех в основном изображено море.</a:t>
            </a:r>
            <a:endParaRPr lang="ru-RU" sz="2000" dirty="0">
              <a:solidFill>
                <a:srgbClr val="FF0000"/>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2704660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0" y="0"/>
            <a:ext cx="12191999" cy="6858000"/>
          </a:xfrm>
          <a:prstGeom prst="rect">
            <a:avLst/>
          </a:prstGeom>
        </p:spPr>
      </p:pic>
      <p:sp>
        <p:nvSpPr>
          <p:cNvPr id="5" name="Прямоугольник 4"/>
          <p:cNvSpPr/>
          <p:nvPr/>
        </p:nvSpPr>
        <p:spPr>
          <a:xfrm>
            <a:off x="1094014" y="195943"/>
            <a:ext cx="10259785" cy="584775"/>
          </a:xfrm>
          <a:prstGeom prst="rect">
            <a:avLst/>
          </a:prstGeom>
        </p:spPr>
        <p:txBody>
          <a:bodyPr wrap="square">
            <a:spAutoFit/>
          </a:bodyPr>
          <a:lstStyle/>
          <a:p>
            <a:r>
              <a:rPr lang="ru-RU" sz="3200" dirty="0" smtClean="0">
                <a:solidFill>
                  <a:schemeClr val="accent6">
                    <a:lumMod val="50000"/>
                  </a:schemeClr>
                </a:solidFill>
                <a:latin typeface="Gungsuh" panose="02030600000101010101" pitchFamily="18" charset="-127"/>
                <a:ea typeface="Gungsuh" panose="02030600000101010101" pitchFamily="18" charset="-127"/>
              </a:rPr>
              <a:t>Ночь. Голубая волна (1876)</a:t>
            </a:r>
            <a:endParaRPr lang="ru-RU" sz="3200" dirty="0">
              <a:solidFill>
                <a:schemeClr val="accent6">
                  <a:lumMod val="50000"/>
                </a:schemeClr>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1015887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0" y="-25626"/>
            <a:ext cx="12192000" cy="6888909"/>
          </a:xfrm>
          <a:prstGeom prst="rect">
            <a:avLst/>
          </a:prstGeom>
        </p:spPr>
      </p:pic>
      <p:sp>
        <p:nvSpPr>
          <p:cNvPr id="5" name="Прямоугольник 4"/>
          <p:cNvSpPr/>
          <p:nvPr/>
        </p:nvSpPr>
        <p:spPr>
          <a:xfrm>
            <a:off x="2726871" y="365125"/>
            <a:ext cx="7021286" cy="584775"/>
          </a:xfrm>
          <a:prstGeom prst="rect">
            <a:avLst/>
          </a:prstGeom>
        </p:spPr>
        <p:txBody>
          <a:bodyPr wrap="square">
            <a:spAutoFit/>
          </a:bodyPr>
          <a:lstStyle/>
          <a:p>
            <a:r>
              <a:rPr lang="ru-RU" sz="3200" dirty="0" smtClean="0">
                <a:solidFill>
                  <a:schemeClr val="accent6">
                    <a:lumMod val="60000"/>
                    <a:lumOff val="40000"/>
                  </a:schemeClr>
                </a:solidFill>
                <a:latin typeface="Gungsuh" panose="02030600000101010101" pitchFamily="18" charset="-127"/>
                <a:ea typeface="Gungsuh" panose="02030600000101010101" pitchFamily="18" charset="-127"/>
              </a:rPr>
              <a:t>Девятый вал(1850)</a:t>
            </a:r>
            <a:endParaRPr lang="ru-RU" sz="3200" dirty="0">
              <a:solidFill>
                <a:schemeClr val="accent6">
                  <a:lumMod val="60000"/>
                  <a:lumOff val="40000"/>
                </a:schemeClr>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112737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0" y="1976"/>
            <a:ext cx="12192000" cy="6856024"/>
          </a:xfrm>
          <a:prstGeom prst="rect">
            <a:avLst/>
          </a:prstGeom>
        </p:spPr>
      </p:pic>
      <p:sp>
        <p:nvSpPr>
          <p:cNvPr id="5" name="Прямоугольник 4"/>
          <p:cNvSpPr/>
          <p:nvPr/>
        </p:nvSpPr>
        <p:spPr>
          <a:xfrm>
            <a:off x="1894114" y="571500"/>
            <a:ext cx="8957867" cy="584775"/>
          </a:xfrm>
          <a:prstGeom prst="rect">
            <a:avLst/>
          </a:prstGeom>
        </p:spPr>
        <p:txBody>
          <a:bodyPr wrap="square">
            <a:spAutoFit/>
          </a:bodyPr>
          <a:lstStyle/>
          <a:p>
            <a:r>
              <a:rPr lang="ru-RU" sz="3200" dirty="0" smtClean="0">
                <a:solidFill>
                  <a:schemeClr val="accent6">
                    <a:lumMod val="50000"/>
                  </a:schemeClr>
                </a:solidFill>
                <a:latin typeface="Gungsuh" panose="02030600000101010101" pitchFamily="18" charset="-127"/>
                <a:ea typeface="Gungsuh" panose="02030600000101010101" pitchFamily="18" charset="-127"/>
              </a:rPr>
              <a:t>Облака над морем. Штиль</a:t>
            </a:r>
            <a:endParaRPr lang="ru-RU" sz="3200" dirty="0">
              <a:solidFill>
                <a:schemeClr val="accent6">
                  <a:lumMod val="50000"/>
                </a:schemeClr>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1536790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0" y="-39620"/>
            <a:ext cx="12191999" cy="6897619"/>
          </a:xfrm>
          <a:prstGeom prst="rect">
            <a:avLst/>
          </a:prstGeom>
        </p:spPr>
      </p:pic>
      <p:sp>
        <p:nvSpPr>
          <p:cNvPr id="5" name="Прямоугольник 4"/>
          <p:cNvSpPr/>
          <p:nvPr/>
        </p:nvSpPr>
        <p:spPr>
          <a:xfrm>
            <a:off x="1828800" y="248335"/>
            <a:ext cx="9780814" cy="1077218"/>
          </a:xfrm>
          <a:prstGeom prst="rect">
            <a:avLst/>
          </a:prstGeom>
        </p:spPr>
        <p:txBody>
          <a:bodyPr wrap="square">
            <a:spAutoFit/>
          </a:bodyPr>
          <a:lstStyle/>
          <a:p>
            <a:r>
              <a:rPr lang="ru-RU" sz="3200" dirty="0" smtClean="0">
                <a:solidFill>
                  <a:schemeClr val="accent6">
                    <a:lumMod val="50000"/>
                  </a:schemeClr>
                </a:solidFill>
                <a:latin typeface="Gungsuh" panose="02030600000101010101" pitchFamily="18" charset="-127"/>
                <a:ea typeface="Gungsuh" panose="02030600000101010101" pitchFamily="18" charset="-127"/>
              </a:rPr>
              <a:t>Черное море. На Черном море начинает разыгрываться буря. 1881 год</a:t>
            </a:r>
            <a:endParaRPr lang="ru-RU" sz="3200" dirty="0">
              <a:solidFill>
                <a:schemeClr val="accent6">
                  <a:lumMod val="50000"/>
                </a:schemeClr>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2883689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0" y="-6828"/>
            <a:ext cx="12192000" cy="6864827"/>
          </a:xfrm>
          <a:prstGeom prst="rect">
            <a:avLst/>
          </a:prstGeom>
        </p:spPr>
      </p:pic>
      <p:sp>
        <p:nvSpPr>
          <p:cNvPr id="5" name="Прямоугольник 4"/>
          <p:cNvSpPr/>
          <p:nvPr/>
        </p:nvSpPr>
        <p:spPr>
          <a:xfrm>
            <a:off x="963386" y="735518"/>
            <a:ext cx="10390414" cy="584775"/>
          </a:xfrm>
          <a:prstGeom prst="rect">
            <a:avLst/>
          </a:prstGeom>
        </p:spPr>
        <p:txBody>
          <a:bodyPr wrap="square">
            <a:spAutoFit/>
          </a:bodyPr>
          <a:lstStyle/>
          <a:p>
            <a:r>
              <a:rPr lang="ru-RU" sz="3200" dirty="0" smtClean="0">
                <a:solidFill>
                  <a:schemeClr val="accent6">
                    <a:lumMod val="60000"/>
                    <a:lumOff val="40000"/>
                  </a:schemeClr>
                </a:solidFill>
                <a:latin typeface="Gungsuh" panose="02030600000101010101" pitchFamily="18" charset="-127"/>
                <a:ea typeface="Gungsuh" panose="02030600000101010101" pitchFamily="18" charset="-127"/>
              </a:rPr>
              <a:t>Неаполитанский залив ночью. 1895 год</a:t>
            </a:r>
            <a:endParaRPr lang="ru-RU" sz="3200" dirty="0">
              <a:solidFill>
                <a:schemeClr val="accent6">
                  <a:lumMod val="60000"/>
                  <a:lumOff val="40000"/>
                </a:schemeClr>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5608330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487</Words>
  <Application>Microsoft Office PowerPoint</Application>
  <PresentationFormat>Широкоэкранный</PresentationFormat>
  <Paragraphs>21</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Gungsuh</vt: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13</cp:revision>
  <dcterms:created xsi:type="dcterms:W3CDTF">2022-07-29T14:02:40Z</dcterms:created>
  <dcterms:modified xsi:type="dcterms:W3CDTF">2022-08-01T13:39:25Z</dcterms:modified>
</cp:coreProperties>
</file>