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983C5-5F47-4013-81BB-55DDB8B5A217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CA875-7C30-456A-8E35-58727EEEC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88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07D1-4429-442C-975D-F7F7CBA293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58E2E-9DFA-47AB-8271-42CED65D0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630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07D1-4429-442C-975D-F7F7CBA293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58E2E-9DFA-47AB-8271-42CED65D0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5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07D1-4429-442C-975D-F7F7CBA293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58E2E-9DFA-47AB-8271-42CED65D0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32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07D1-4429-442C-975D-F7F7CBA293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58E2E-9DFA-47AB-8271-42CED65D0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323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07D1-4429-442C-975D-F7F7CBA293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58E2E-9DFA-47AB-8271-42CED65D0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55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07D1-4429-442C-975D-F7F7CBA293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58E2E-9DFA-47AB-8271-42CED65D0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727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07D1-4429-442C-975D-F7F7CBA293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58E2E-9DFA-47AB-8271-42CED65D0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297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07D1-4429-442C-975D-F7F7CBA293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58E2E-9DFA-47AB-8271-42CED65D0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964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07D1-4429-442C-975D-F7F7CBA293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58E2E-9DFA-47AB-8271-42CED65D0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90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07D1-4429-442C-975D-F7F7CBA293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58E2E-9DFA-47AB-8271-42CED65D0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786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07D1-4429-442C-975D-F7F7CBA293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58E2E-9DFA-47AB-8271-42CED65D0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770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807D1-4429-442C-975D-F7F7CBA293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58E2E-9DFA-47AB-8271-42CED65D0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89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sneb.ru/catalog/000202_000005_339566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ps.apple.com/ru/app/%D0%BD%D1%8D%D0%B1-%D1%80%D1%84-%D0%BD%D0%B0%D1%86%D0%B8%D0%BE%D0%BD%D0%B0%D0%BB%D1%8C%D0%BD%D0%B0%D1%8F-%D0%B1%D0%B8%D0%B1%D0%BB%D0%B8%D0%BE%D1%82%D0%B5%D0%BA%D0%B0/id944682831" TargetMode="External"/><Relationship Id="rId5" Type="http://schemas.openxmlformats.org/officeDocument/2006/relationships/hyperlink" Target="https://apps.apple.com/ru/app/%D0%BD%D1%8D%D0%B1-%D1%81%D0%B2%D0%B5%D1%82/id1489810312" TargetMode="External"/><Relationship Id="rId4" Type="http://schemas.openxmlformats.org/officeDocument/2006/relationships/hyperlink" Target="https://rusneb.ru/catalog/000202_000005_339566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4290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4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Виртуальная выставка «Тайны кладов</a:t>
            </a:r>
            <a:r>
              <a:rPr lang="ru-RU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»</a:t>
            </a:r>
            <a:br>
              <a:rPr lang="ru-RU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dirty="0">
                <a:solidFill>
                  <a:schemeClr val="accent4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dirty="0">
                <a:solidFill>
                  <a:schemeClr val="accent4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7300" dirty="0">
                <a:solidFill>
                  <a:schemeClr val="accent4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К Дню археолога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0621" y="399393"/>
            <a:ext cx="10941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ЦЕНТРАЛЬНАЯ БИБЛИОТЕКА </a:t>
            </a:r>
            <a:endParaRPr lang="ru-RU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МКУ </a:t>
            </a:r>
            <a:r>
              <a:rPr lang="ru-RU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«ЦБС СУНЖЕНСКОГО РАЙОНА»</a:t>
            </a:r>
            <a:endParaRPr lang="ru-RU" b="1" dirty="0">
              <a:solidFill>
                <a:schemeClr val="accent4">
                  <a:lumMod val="20000"/>
                  <a:lumOff val="8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943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62280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32523" y="5475888"/>
            <a:ext cx="283779" cy="945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326" y="1621823"/>
            <a:ext cx="4398744" cy="42685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4731" y="283779"/>
            <a:ext cx="6695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Древние сокровища Ингушетии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75890" y="1621823"/>
            <a:ext cx="610651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При раскопках в сельском поселении </a:t>
            </a:r>
            <a:r>
              <a:rPr lang="ru-RU" b="1" i="0" dirty="0" err="1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Экажево</a:t>
            </a:r>
            <a:r>
              <a:rPr lang="ru-RU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 археологи обнаружили украшения, которые в древности крепили к воинской амуниции.</a:t>
            </a:r>
          </a:p>
          <a:p>
            <a:endParaRPr lang="ru-RU" b="1" i="0" dirty="0" smtClean="0">
              <a:solidFill>
                <a:schemeClr val="bg1"/>
              </a:solidFill>
              <a:effectLst/>
              <a:latin typeface="Bookman Old Style" panose="020506040505050202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Bookman Old Style" panose="02050604050505020204" pitchFamily="18" charset="0"/>
              </a:rPr>
              <a:t>На территории могильника, в котором хоронили воинскую знать, учёные нашли части ножа, керамическую миску, металлические пряжки, бусы из синего стекла, которыми украшали крепления оружия к поясу, сообщает ТАСС. Всего археологам удалось собрать более четырёх десятков ценных находок, которые датируются примерно III веком до н. э. 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/>
            </a:r>
            <a:br>
              <a:rPr lang="ru-RU" dirty="0" smtClean="0">
                <a:latin typeface="Bookman Old Style" panose="02050604050505020204" pitchFamily="18" charset="0"/>
              </a:rPr>
            </a:br>
            <a:endParaRPr lang="ru-RU" b="1" i="0" dirty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632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62280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32523" y="5475888"/>
            <a:ext cx="283779" cy="945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808" y="78827"/>
            <a:ext cx="10447282" cy="677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80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62280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32523" y="5475888"/>
            <a:ext cx="283779" cy="945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19807" y="126124"/>
            <a:ext cx="106101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chemeClr val="bg1"/>
              </a:solidFill>
              <a:hlinkClick r:id="rId3"/>
            </a:endParaRPr>
          </a:p>
          <a:p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807" y="0"/>
            <a:ext cx="10468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851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63048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48000" y="19978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83421" y="1010252"/>
            <a:ext cx="5998777" cy="4293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accent5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читатели!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accent5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МКУ «ЦБС Сунженского района» открыт доступ к Национальной электронной </a:t>
            </a:r>
            <a:r>
              <a:rPr lang="ru-RU" sz="2000" b="1" dirty="0" smtClean="0">
                <a:solidFill>
                  <a:schemeClr val="accent5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библиотеке </a:t>
            </a:r>
            <a:r>
              <a:rPr lang="ru-RU" sz="2000" b="1" dirty="0">
                <a:solidFill>
                  <a:schemeClr val="accent5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(НЭБ)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accent5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НЭБ – это электронный каталог фондов российских библиотек, где вы можете: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accent5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Найти интересующее печатное издание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accent5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Найти электронную копию издания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accent5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Просматривать на законных основаниях оцифрованные издания,                                               ограниченные авторским правом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882868"/>
            <a:ext cx="2914083" cy="20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73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52" y="1"/>
            <a:ext cx="12163048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48000" y="19978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882868"/>
            <a:ext cx="2914083" cy="20600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96662" y="956441"/>
            <a:ext cx="633773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chemeClr val="bg1"/>
              </a:solidFill>
              <a:hlinkClick r:id="rId4"/>
            </a:endParaRPr>
          </a:p>
          <a:p>
            <a:endParaRPr lang="ru-RU" b="1" dirty="0">
              <a:solidFill>
                <a:schemeClr val="bg1"/>
              </a:solidFill>
              <a:hlinkClick r:id="rId4"/>
            </a:endParaRPr>
          </a:p>
          <a:p>
            <a:endParaRPr lang="ru-RU" b="1" dirty="0" smtClean="0">
              <a:solidFill>
                <a:schemeClr val="bg1"/>
              </a:solidFill>
              <a:hlinkClick r:id="rId4"/>
            </a:endParaRPr>
          </a:p>
          <a:p>
            <a:endParaRPr lang="ru-RU" b="1" dirty="0">
              <a:solidFill>
                <a:schemeClr val="bg1"/>
              </a:solidFill>
              <a:hlinkClick r:id="rId4"/>
            </a:endParaRPr>
          </a:p>
          <a:p>
            <a:endParaRPr lang="ru-RU" b="1" dirty="0" smtClean="0">
              <a:solidFill>
                <a:schemeClr val="bg1"/>
              </a:solidFill>
              <a:hlinkClick r:id="rId4"/>
            </a:endParaRPr>
          </a:p>
          <a:p>
            <a:endParaRPr lang="ru-RU" b="1" dirty="0">
              <a:solidFill>
                <a:schemeClr val="bg1"/>
              </a:solidFill>
              <a:hlinkClick r:id="rId4"/>
            </a:endParaRPr>
          </a:p>
          <a:p>
            <a:endParaRPr lang="ru-RU" b="1" dirty="0" smtClean="0">
              <a:solidFill>
                <a:schemeClr val="bg1"/>
              </a:solidFill>
              <a:hlinkClick r:id="rId4"/>
            </a:endParaRPr>
          </a:p>
          <a:p>
            <a:endParaRPr lang="ru-RU" b="1" dirty="0">
              <a:solidFill>
                <a:schemeClr val="bg1"/>
              </a:solidFill>
              <a:hlinkClick r:id="rId4"/>
            </a:endParaRPr>
          </a:p>
          <a:p>
            <a:r>
              <a:rPr lang="en-US" b="1" dirty="0" smtClean="0">
                <a:solidFill>
                  <a:schemeClr val="bg1"/>
                </a:solidFill>
                <a:hlinkClick r:id="rId4"/>
              </a:rPr>
              <a:t>https</a:t>
            </a:r>
            <a:r>
              <a:rPr lang="en-US" b="1" dirty="0">
                <a:solidFill>
                  <a:schemeClr val="bg1"/>
                </a:solidFill>
                <a:hlinkClick r:id="rId4"/>
              </a:rPr>
              <a:t>://rusneb.ru/catalog/000202_000005_339566/</a:t>
            </a:r>
            <a:endParaRPr lang="ru-RU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  <a:hlinkClick r:id="rId5"/>
              </a:rPr>
              <a:t>https://apps.apple.com/ru/app/%D0%BD%D1%8D%D0%B1-%D1%81%D0%B2%D0%B5%D1%82/id1489810312</a:t>
            </a:r>
            <a:endParaRPr lang="ru-RU" b="1" dirty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  <a:hlinkClick r:id="rId6"/>
              </a:rPr>
              <a:t>https://apps.apple.com/ru/app/%D0%BD%D1%8D%D0%B1-%D1%80%D1%84-%D0%BD%D0%B0%D1%86%D0%B8%D0%BE%D0%BD%D0%B0%D0%BB%D1%8C%D0%BD%D0%B0%D1%8F-%D0%B1%D0%B8%D0%B1%D0%BB%D0%B8%D0%BE%D1%82%D0%B5%D0%BA%D0%B0/id944682831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7943" y="788073"/>
            <a:ext cx="3043705" cy="21740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0343" y="863616"/>
            <a:ext cx="2937945" cy="209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04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62280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32523" y="5475888"/>
            <a:ext cx="283779" cy="945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683" y="931314"/>
            <a:ext cx="3285796" cy="415339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40469" y="681106"/>
            <a:ext cx="695784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История Ингушетии / М.Б. </a:t>
            </a:r>
            <a:r>
              <a:rPr lang="ru-RU" sz="2000" b="1" i="0" dirty="0" err="1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Долгиева</a:t>
            </a:r>
            <a:r>
              <a:rPr lang="ru-RU" sz="2000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, М.М. </a:t>
            </a:r>
            <a:r>
              <a:rPr lang="ru-RU" sz="2000" b="1" i="0" dirty="0" err="1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Картоев</a:t>
            </a:r>
            <a:r>
              <a:rPr lang="ru-RU" sz="2000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, Н.Д. </a:t>
            </a:r>
            <a:r>
              <a:rPr lang="ru-RU" sz="2000" b="1" i="0" dirty="0" err="1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Кодзоев</a:t>
            </a:r>
            <a:r>
              <a:rPr lang="ru-RU" sz="2000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, Т.Х. </a:t>
            </a:r>
            <a:r>
              <a:rPr lang="ru-RU" sz="2000" b="1" i="0" dirty="0" err="1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Матиев</a:t>
            </a:r>
            <a:r>
              <a:rPr lang="ru-RU" sz="2000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; Отв. ред. Н.Д. </a:t>
            </a:r>
            <a:r>
              <a:rPr lang="ru-RU" sz="2000" b="1" i="0" dirty="0" err="1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Кодзоев</a:t>
            </a:r>
            <a:r>
              <a:rPr lang="ru-RU" sz="2000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; Ингушский научно-исследовательский институт гуманитарных наук им. Ч. </a:t>
            </a:r>
            <a:r>
              <a:rPr lang="ru-RU" sz="2000" b="1" i="0" dirty="0" err="1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Ахриева</a:t>
            </a:r>
            <a:r>
              <a:rPr lang="ru-RU" sz="2000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. </a:t>
            </a:r>
            <a:r>
              <a:rPr lang="ru-RU" sz="2000" b="1" i="0" dirty="0" err="1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Магас</a:t>
            </a:r>
            <a:r>
              <a:rPr lang="ru-RU" sz="2000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, 2011. 483 с.: ил.</a:t>
            </a:r>
          </a:p>
          <a:p>
            <a:pPr fontAlgn="base"/>
            <a:endParaRPr lang="ru-RU" sz="2800" b="1" i="0" dirty="0" smtClean="0">
              <a:solidFill>
                <a:schemeClr val="bg1"/>
              </a:solidFill>
              <a:effectLst/>
              <a:latin typeface="Bookman Old Style" panose="02050604050505020204" pitchFamily="18" charset="0"/>
            </a:endParaRPr>
          </a:p>
          <a:p>
            <a:pPr fontAlgn="base"/>
            <a:r>
              <a:rPr lang="ru-RU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 Данное издание, подготовленное научными сотрудниками отдела истории Ингушетии Ингушского НИИ гуманитарных наук им. Ч. </a:t>
            </a:r>
            <a:r>
              <a:rPr lang="ru-RU" b="1" i="0" dirty="0" err="1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Ахриева</a:t>
            </a:r>
            <a:r>
              <a:rPr lang="ru-RU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 (г. </a:t>
            </a:r>
            <a:r>
              <a:rPr lang="ru-RU" b="1" i="0" dirty="0" err="1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Магас</a:t>
            </a:r>
            <a:r>
              <a:rPr lang="ru-RU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), является первым опытом осмысления ингушской истории в ее целостности и тесной взаимосвязи с историей Кавказа, России, окружающих народов, культурно-исторических общностей и стран в широких хронологических рамках – от древности до современности. Структура книги выстроена в традиционной для подобных изданий хронологически-тематической форме и состоит из глав – хронологических периодов, подразделяющихся на параграфы – тематические сюжеты.</a:t>
            </a:r>
            <a:endParaRPr lang="ru-RU" b="1" i="0" dirty="0">
              <a:solidFill>
                <a:schemeClr val="bg1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835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62280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32523" y="5475888"/>
            <a:ext cx="283779" cy="945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414" y="651641"/>
            <a:ext cx="3211576" cy="4419599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614404" y="801160"/>
            <a:ext cx="6757789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Гадиев У.Б. Археологические исследования на Северо-Восточном Кавказе. Назрань, 2011. 160 с.</a:t>
            </a:r>
          </a:p>
          <a:p>
            <a:pPr fontAlgn="base"/>
            <a:endParaRPr lang="ru-RU" sz="20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fontAlgn="base"/>
            <a:r>
              <a:rPr lang="ru-RU" sz="2000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 </a:t>
            </a:r>
          </a:p>
          <a:p>
            <a:pPr fontAlgn="base"/>
            <a:r>
              <a:rPr lang="ru-RU" sz="2000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 Книга посвящена итогам охранных археологических работ, проведенных автором в Чеченской Республике и Республике Ингушетия в 2005-2006 гг., а также результатам раскопок 2008-2009 гг. на христианском храме </a:t>
            </a:r>
            <a:r>
              <a:rPr lang="ru-RU" sz="2000" b="1" i="0" dirty="0" err="1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Тхаба-Ерды</a:t>
            </a:r>
            <a:r>
              <a:rPr lang="ru-RU" sz="2000" b="1" i="0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 VIII-IX вв.  в горной Ингушетии и представляет интерес, как для археологов, так и для историков, краеведов и этнологов.  </a:t>
            </a:r>
            <a:endParaRPr lang="ru-RU" sz="2000" b="1" i="0" dirty="0">
              <a:solidFill>
                <a:schemeClr val="bg1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770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62280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32523" y="5475888"/>
            <a:ext cx="283779" cy="945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7" t="1232" r="-3229" b="-616"/>
          <a:stretch/>
        </p:blipFill>
        <p:spPr>
          <a:xfrm>
            <a:off x="4048125" y="901176"/>
            <a:ext cx="4495143" cy="6784428"/>
          </a:xfrm>
          <a:prstGeom prst="rect">
            <a:avLst/>
          </a:prstGeom>
          <a:scene3d>
            <a:camera prst="isometricBottomDown"/>
            <a:lightRig rig="threePt" dir="t"/>
          </a:scene3d>
        </p:spPr>
      </p:pic>
      <p:sp>
        <p:nvSpPr>
          <p:cNvPr id="6" name="Прямоугольник 5"/>
          <p:cNvSpPr/>
          <p:nvPr/>
        </p:nvSpPr>
        <p:spPr>
          <a:xfrm>
            <a:off x="1728952" y="459812"/>
            <a:ext cx="8734095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Издания из краеведческого книжного фонда </a:t>
            </a:r>
            <a:r>
              <a:rPr lang="ru-RU" sz="28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отдела обслуживания читателей Центральной библиотеки</a:t>
            </a:r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424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083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62280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32523" y="5475888"/>
            <a:ext cx="283779" cy="945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2" t="15459" r="4333" b="13995"/>
          <a:stretch/>
        </p:blipFill>
        <p:spPr>
          <a:xfrm>
            <a:off x="609599" y="1162801"/>
            <a:ext cx="3047999" cy="420798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</p:pic>
      <p:sp>
        <p:nvSpPr>
          <p:cNvPr id="7" name="Прямоугольник 6"/>
          <p:cNvSpPr/>
          <p:nvPr/>
        </p:nvSpPr>
        <p:spPr>
          <a:xfrm>
            <a:off x="4267197" y="1030015"/>
            <a:ext cx="7199589" cy="4845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Семенов Л. П.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Археологические и этнографические разыскания в Ингушетии в 1925-1932 годах. – 2-е изд., стереотипное. – Назрань: ООО «Пилигрим», 2010. – 162 с. </a:t>
            </a:r>
            <a:endParaRPr lang="ru-RU" b="1" dirty="0" smtClean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книге содержится описание и характеристика не только таких редчайших памятников древности Ингушетии, как циклопическая кладка у селения </a:t>
            </a:r>
            <a:r>
              <a:rPr lang="ru-RU" b="1" dirty="0" err="1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Дошхакле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мусульманский мавзолей Борга-Каш </a:t>
            </a:r>
            <a:r>
              <a:rPr lang="en-US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XV 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века – близ селения </a:t>
            </a:r>
            <a:r>
              <a:rPr lang="ru-RU" b="1" dirty="0" err="1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Плиево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но и великолепные образцы средневекового зодчества ингушского народа – многоэтажные боевые башни и надземные многоярусные склепы с пирамидальной ступенчатой крышей.   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30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62280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32523" y="5475888"/>
            <a:ext cx="283779" cy="945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1" t="9962" r="6679" b="14024"/>
          <a:stretch/>
        </p:blipFill>
        <p:spPr>
          <a:xfrm>
            <a:off x="570374" y="515007"/>
            <a:ext cx="3097735" cy="4614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372303" y="798786"/>
            <a:ext cx="7249323" cy="4856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Виноградов В. Б.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 хребты веков. – Грозный, 1970. – 65 с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автора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Книга состоит из нескольких, на первый взгляд, вроде даже и не связанных между собой разделов. Но не торопитесь с выводом. Вчитайтесь в них, и тогда вы поймете все части книги цементируются желанием автора усилить чувство любви и уважения к наследию минувших времен, познакомить читателя с некоторыми сторонами прошлой и настоящей жизни отчего края.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081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62280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32523" y="5475888"/>
            <a:ext cx="283779" cy="945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" t="11188" r="3137" b="11723"/>
          <a:stretch/>
        </p:blipFill>
        <p:spPr>
          <a:xfrm>
            <a:off x="536029" y="840828"/>
            <a:ext cx="2988678" cy="43828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60735" y="474345"/>
            <a:ext cx="749013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Вестник Археологического 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центра. - Выпуск 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I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. - 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Назрань, 2001.</a:t>
            </a:r>
          </a:p>
          <a:p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Данная работа является обобщением проделанной Археологическим центром работой по сбору пер-</a:t>
            </a:r>
          </a:p>
          <a:p>
            <a:r>
              <a:rPr lang="ru-RU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вичной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информации о памятниках материальной культуры Назрановского, Сунженского и </a:t>
            </a:r>
            <a:r>
              <a:rPr lang="ru-RU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Малгобек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-</a:t>
            </a:r>
          </a:p>
          <a:p>
            <a:r>
              <a:rPr lang="ru-RU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ского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районов Республики Ингушетия. Сборник состоит из двух разделов. В первый раздел включены</a:t>
            </a:r>
          </a:p>
          <a:p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реестр археологических памятников Ингушетии и нормативно-правовые акты РИ в области сохранения</a:t>
            </a:r>
          </a:p>
          <a:p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историко-культурного наследия. Второй раздел состоит из материалов и сообщений научных 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сотрудников 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Археологического центра.</a:t>
            </a:r>
          </a:p>
          <a:p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Сборник будет интересен и полезен не только для специалистов, историков и краеведов, но и для</a:t>
            </a:r>
          </a:p>
          <a:p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широких кругов читателей.</a:t>
            </a:r>
          </a:p>
        </p:txBody>
      </p:sp>
    </p:spTree>
    <p:extLst>
      <p:ext uri="{BB962C8B-B14F-4D97-AF65-F5344CB8AC3E}">
        <p14:creationId xmlns:p14="http://schemas.microsoft.com/office/powerpoint/2010/main" val="2566669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62280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32523" y="5475888"/>
            <a:ext cx="283779" cy="945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1" b="10498"/>
          <a:stretch/>
        </p:blipFill>
        <p:spPr>
          <a:xfrm>
            <a:off x="523670" y="651641"/>
            <a:ext cx="3148143" cy="4400164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56980"/>
              </p:ext>
            </p:extLst>
          </p:nvPr>
        </p:nvGraphicFramePr>
        <p:xfrm>
          <a:off x="13412162" y="5905245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36020140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20860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195482" y="983416"/>
            <a:ext cx="717293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   Вестник Археологического центра. Вып.2. </a:t>
            </a:r>
            <a:r>
              <a:rPr lang="ru-RU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-  </a:t>
            </a:r>
            <a:r>
              <a:rPr lang="ru-RU" sz="20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Назрань:Кавказская</a:t>
            </a:r>
            <a:r>
              <a:rPr lang="ru-RU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здравница</a:t>
            </a:r>
            <a:r>
              <a:rPr lang="ru-RU" sz="2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, - 2002. - 84 с.</a:t>
            </a:r>
          </a:p>
          <a:p>
            <a:endParaRPr lang="ru-RU" sz="20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Сборник содержит материалы по археологии Ингушетии, охватывающие период от бронзового века до позднего средневековья. Многие работы впервые вводят в научный оборот материалы разновременных археологических памятников, открытых в ходе работы Археологического центра в 2001 г.</a:t>
            </a:r>
          </a:p>
          <a:p>
            <a:r>
              <a:rPr lang="ru-RU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Для археологов, историков, краеведов.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endParaRPr lang="ru-RU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186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62280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232523" y="5475888"/>
            <a:ext cx="283779" cy="945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24" r="2321" b="5747"/>
          <a:stretch/>
        </p:blipFill>
        <p:spPr>
          <a:xfrm>
            <a:off x="604035" y="956440"/>
            <a:ext cx="3022032" cy="4214647"/>
          </a:xfrm>
          <a:prstGeom prst="rect">
            <a:avLst/>
          </a:prstGeom>
          <a:ln w="762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309240" y="1217353"/>
            <a:ext cx="7457399" cy="3671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Крупнов Е. 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Средневековая Ингушетия. – 2-е изд. – </a:t>
            </a:r>
            <a:r>
              <a:rPr lang="ru-RU" sz="2000" b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Магас</a:t>
            </a:r>
            <a:r>
              <a:rPr lang="ru-RU" sz="2000" b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Изд-во «</a:t>
            </a:r>
            <a:r>
              <a:rPr lang="ru-RU" sz="2000" b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Сердало</a:t>
            </a:r>
            <a:r>
              <a:rPr lang="ru-RU" sz="2000" b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2008. – 256 с.: ил</a:t>
            </a:r>
            <a:r>
              <a:rPr lang="ru-RU" sz="2000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b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Предлагаемая вниманию читателей монография по существу представляет  собой первый обобщающий опыт освещения средневековой истории, хозяйства, общественного строя и духовной культуры небольшой ингушской народности…</a:t>
            </a:r>
            <a:endParaRPr lang="ru-RU" sz="2000" b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993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639</Words>
  <Application>Microsoft Office PowerPoint</Application>
  <PresentationFormat>Широкоэкранный</PresentationFormat>
  <Paragraphs>78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Bookman Old Style</vt:lpstr>
      <vt:lpstr>Calibri</vt:lpstr>
      <vt:lpstr>Calibri Light</vt:lpstr>
      <vt:lpstr>Times New Roman</vt:lpstr>
      <vt:lpstr>Тема Office</vt:lpstr>
      <vt:lpstr>Виртуальная выставка «Тайны кладов»   К Дню археолога 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Виртуальная выставка «Тайны кладов»  К Дню археолога</dc:title>
  <dc:creator>Пользователь</dc:creator>
  <cp:lastModifiedBy>Пользователь</cp:lastModifiedBy>
  <cp:revision>28</cp:revision>
  <dcterms:created xsi:type="dcterms:W3CDTF">2022-08-15T14:06:54Z</dcterms:created>
  <dcterms:modified xsi:type="dcterms:W3CDTF">2022-08-16T14:21:58Z</dcterms:modified>
</cp:coreProperties>
</file>